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287" r:id="rId2"/>
    <p:sldId id="297" r:id="rId3"/>
    <p:sldId id="282" r:id="rId4"/>
    <p:sldId id="302" r:id="rId5"/>
    <p:sldId id="303" r:id="rId6"/>
    <p:sldId id="304" r:id="rId7"/>
    <p:sldId id="305" r:id="rId8"/>
    <p:sldId id="312" r:id="rId9"/>
    <p:sldId id="313" r:id="rId10"/>
    <p:sldId id="314" r:id="rId11"/>
    <p:sldId id="315" r:id="rId12"/>
    <p:sldId id="317" r:id="rId13"/>
    <p:sldId id="296" r:id="rId14"/>
    <p:sldId id="298" r:id="rId15"/>
  </p:sldIdLst>
  <p:sldSz cx="9144000" cy="6858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9A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14" autoAdjust="0"/>
    <p:restoredTop sz="94595" autoAdjust="0"/>
  </p:normalViewPr>
  <p:slideViewPr>
    <p:cSldViewPr snapToGrid="0" snapToObjects="1">
      <p:cViewPr varScale="1">
        <p:scale>
          <a:sx n="102" d="100"/>
          <a:sy n="102" d="100"/>
        </p:scale>
        <p:origin x="1648"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snapToObjects="1">
      <p:cViewPr varScale="1">
        <p:scale>
          <a:sx n="86" d="100"/>
          <a:sy n="86" d="100"/>
        </p:scale>
        <p:origin x="-317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64EF453-3529-3A42-AFF9-BCD2FFAC1A61}" type="datetime1">
              <a:rPr lang="en-US" smtClean="0"/>
              <a:pPr/>
              <a:t>4/28/23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7A604AE-607F-1748-AF38-31532CAEAA69}" type="slidenum">
              <a:rPr lang="en-US" smtClean="0"/>
              <a:pPr/>
              <a:t>‹#›</a:t>
            </a:fld>
            <a:endParaRPr lang="en-US"/>
          </a:p>
        </p:txBody>
      </p:sp>
    </p:spTree>
    <p:extLst>
      <p:ext uri="{BB962C8B-B14F-4D97-AF65-F5344CB8AC3E}">
        <p14:creationId xmlns:p14="http://schemas.microsoft.com/office/powerpoint/2010/main" val="1593528254"/>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D129D3E-CA85-604F-9237-1D681A07E52F}" type="datetime1">
              <a:rPr lang="en-US" smtClean="0"/>
              <a:pPr/>
              <a:t>4/28/23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61AB768-8DD1-0841-B818-06F39B1574B2}" type="slidenum">
              <a:rPr lang="en-US" smtClean="0"/>
              <a:pPr/>
              <a:t>‹#›</a:t>
            </a:fld>
            <a:endParaRPr lang="en-US"/>
          </a:p>
        </p:txBody>
      </p:sp>
    </p:spTree>
    <p:extLst>
      <p:ext uri="{BB962C8B-B14F-4D97-AF65-F5344CB8AC3E}">
        <p14:creationId xmlns:p14="http://schemas.microsoft.com/office/powerpoint/2010/main" val="1096936404"/>
      </p:ext>
    </p:extLst>
  </p:cSld>
  <p:clrMap bg1="lt1" tx1="dk1" bg2="lt2" tx2="dk2" accent1="accent1" accent2="accent2" accent3="accent3" accent4="accent4" accent5="accent5" accent6="accent6" hlink="hlink" folHlink="folHlink"/>
  <p:hf sldNum="0"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txBox="1">
            <a:spLocks/>
          </p:cNvSpPr>
          <p:nvPr userDrawn="1"/>
        </p:nvSpPr>
        <p:spPr>
          <a:xfrm>
            <a:off x="3175000" y="809625"/>
            <a:ext cx="5540374" cy="153987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8000" b="1" dirty="0">
                <a:solidFill>
                  <a:schemeClr val="bg1"/>
                </a:solidFill>
                <a:latin typeface="Arial"/>
                <a:cs typeface="Arial"/>
              </a:rPr>
              <a:t>Title Here</a:t>
            </a:r>
            <a:endParaRPr lang="en-US" sz="8000" dirty="0">
              <a:solidFill>
                <a:schemeClr val="bg1"/>
              </a:solidFill>
              <a:latin typeface="Arial"/>
              <a:cs typeface="Arial"/>
            </a:endParaRPr>
          </a:p>
        </p:txBody>
      </p:sp>
      <p:sp>
        <p:nvSpPr>
          <p:cNvPr id="3" name="Text Placeholder 1"/>
          <p:cNvSpPr txBox="1">
            <a:spLocks/>
          </p:cNvSpPr>
          <p:nvPr userDrawn="1"/>
        </p:nvSpPr>
        <p:spPr>
          <a:xfrm>
            <a:off x="3175000" y="2660650"/>
            <a:ext cx="5540374" cy="153987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4000" dirty="0">
                <a:solidFill>
                  <a:schemeClr val="bg1"/>
                </a:solidFill>
                <a:latin typeface="Arial"/>
                <a:cs typeface="Arial"/>
              </a:rPr>
              <a:t>Subtitle</a:t>
            </a:r>
          </a:p>
        </p:txBody>
      </p:sp>
      <p:sp>
        <p:nvSpPr>
          <p:cNvPr id="4" name="Text Placeholder 1"/>
          <p:cNvSpPr txBox="1">
            <a:spLocks/>
          </p:cNvSpPr>
          <p:nvPr userDrawn="1"/>
        </p:nvSpPr>
        <p:spPr>
          <a:xfrm>
            <a:off x="3175000" y="4670425"/>
            <a:ext cx="5540374" cy="153987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800" dirty="0">
                <a:solidFill>
                  <a:schemeClr val="bg1"/>
                </a:solidFill>
                <a:latin typeface="Arial"/>
                <a:cs typeface="Arial"/>
              </a:rPr>
              <a:t>Name</a:t>
            </a:r>
            <a:br>
              <a:rPr lang="en-US" sz="2800" dirty="0">
                <a:solidFill>
                  <a:schemeClr val="bg1"/>
                </a:solidFill>
                <a:latin typeface="Arial"/>
                <a:cs typeface="Arial"/>
              </a:rPr>
            </a:br>
            <a:r>
              <a:rPr lang="en-US" sz="2800" dirty="0">
                <a:solidFill>
                  <a:schemeClr val="bg1"/>
                </a:solidFill>
                <a:latin typeface="Arial"/>
                <a:cs typeface="Arial"/>
              </a:rPr>
              <a:t>Date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7" name="Text Placeholder 1"/>
          <p:cNvSpPr>
            <a:spLocks noGrp="1"/>
          </p:cNvSpPr>
          <p:nvPr>
            <p:ph type="body" sz="quarter" idx="13"/>
          </p:nvPr>
        </p:nvSpPr>
        <p:spPr>
          <a:xfrm>
            <a:off x="472439" y="809625"/>
            <a:ext cx="8242935" cy="4794250"/>
          </a:xfrm>
        </p:spPr>
        <p:txBody>
          <a:bodyPr/>
          <a:lstStyle/>
          <a:p>
            <a:pPr algn="ctr"/>
            <a:r>
              <a:rPr lang="en-US" sz="3200" b="1" dirty="0"/>
              <a:t>Header 1</a:t>
            </a:r>
          </a:p>
          <a:p>
            <a:r>
              <a:rPr lang="en-US" dirty="0">
                <a:solidFill>
                  <a:schemeClr val="tx1"/>
                </a:solidFill>
              </a:rPr>
              <a:t>Header 2</a:t>
            </a:r>
          </a:p>
          <a:p>
            <a:pPr>
              <a:buFont typeface="Arial"/>
              <a:buChar char="•"/>
            </a:pPr>
            <a:r>
              <a:rPr lang="en-US" sz="1800" dirty="0">
                <a:solidFill>
                  <a:schemeClr val="tx1"/>
                </a:solidFill>
              </a:rPr>
              <a:t>content</a:t>
            </a:r>
          </a:p>
          <a:p>
            <a:pPr>
              <a:buFont typeface="Arial"/>
              <a:buChar char="•"/>
            </a:pPr>
            <a:r>
              <a:rPr lang="en-US" sz="1800" dirty="0">
                <a:solidFill>
                  <a:schemeClr val="tx1"/>
                </a:solidFill>
              </a:rPr>
              <a:t>content</a:t>
            </a:r>
          </a:p>
          <a:p>
            <a:endParaRPr lang="en-US" dirty="0">
              <a:solidFill>
                <a:schemeClr val="tx1"/>
              </a:solidFill>
            </a:endParaRPr>
          </a:p>
          <a:p>
            <a:r>
              <a:rPr lang="en-US" dirty="0">
                <a:solidFill>
                  <a:schemeClr val="tx1"/>
                </a:solidFill>
              </a:rPr>
              <a:t>Header 2</a:t>
            </a:r>
          </a:p>
          <a:p>
            <a:pPr>
              <a:buFont typeface="Arial"/>
              <a:buChar char="•"/>
            </a:pPr>
            <a:r>
              <a:rPr lang="en-US" sz="1800" dirty="0">
                <a:solidFill>
                  <a:schemeClr val="tx1"/>
                </a:solidFill>
              </a:rPr>
              <a:t>content</a:t>
            </a:r>
          </a:p>
          <a:p>
            <a:pPr>
              <a:buFont typeface="Arial"/>
              <a:buChar char="•"/>
            </a:pPr>
            <a:r>
              <a:rPr lang="en-US" sz="1800" dirty="0">
                <a:solidFill>
                  <a:schemeClr val="tx1"/>
                </a:solidFill>
              </a:rPr>
              <a:t>content</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472439" y="809625"/>
            <a:ext cx="8242935" cy="4794250"/>
          </a:xfrm>
        </p:spPr>
        <p:txBody>
          <a:bodyPr/>
          <a:lstStyle/>
          <a:p>
            <a:pPr algn="ctr"/>
            <a:r>
              <a:rPr lang="en-US" sz="3200" b="1" dirty="0"/>
              <a:t>Header 1</a:t>
            </a:r>
          </a:p>
          <a:p>
            <a:r>
              <a:rPr lang="en-US" dirty="0">
                <a:solidFill>
                  <a:schemeClr val="tx1"/>
                </a:solidFill>
              </a:rPr>
              <a:t>Header 2</a:t>
            </a:r>
          </a:p>
          <a:p>
            <a:pPr>
              <a:buFont typeface="Arial"/>
              <a:buChar char="•"/>
            </a:pPr>
            <a:r>
              <a:rPr lang="en-US" sz="1800" dirty="0">
                <a:solidFill>
                  <a:schemeClr val="tx1"/>
                </a:solidFill>
              </a:rPr>
              <a:t>content</a:t>
            </a:r>
          </a:p>
          <a:p>
            <a:pPr>
              <a:buFont typeface="Arial"/>
              <a:buChar char="•"/>
            </a:pPr>
            <a:r>
              <a:rPr lang="en-US" sz="1800" dirty="0">
                <a:solidFill>
                  <a:schemeClr val="tx1"/>
                </a:solidFill>
              </a:rPr>
              <a:t>content</a:t>
            </a:r>
          </a:p>
          <a:p>
            <a:endParaRPr lang="en-US" dirty="0">
              <a:solidFill>
                <a:schemeClr val="tx1"/>
              </a:solidFill>
            </a:endParaRPr>
          </a:p>
          <a:p>
            <a:r>
              <a:rPr lang="en-US" dirty="0">
                <a:solidFill>
                  <a:schemeClr val="tx1"/>
                </a:solidFill>
              </a:rPr>
              <a:t>Header 2</a:t>
            </a:r>
          </a:p>
          <a:p>
            <a:pPr>
              <a:buFont typeface="Arial"/>
              <a:buChar char="•"/>
            </a:pPr>
            <a:r>
              <a:rPr lang="en-US" sz="1800" dirty="0">
                <a:solidFill>
                  <a:schemeClr val="tx1"/>
                </a:solidFill>
              </a:rPr>
              <a:t>content</a:t>
            </a:r>
          </a:p>
          <a:p>
            <a:pPr>
              <a:buFont typeface="Arial"/>
              <a:buChar char="•"/>
            </a:pPr>
            <a:r>
              <a:rPr lang="en-US" sz="1800" dirty="0">
                <a:solidFill>
                  <a:schemeClr val="tx1"/>
                </a:solidFill>
              </a:rPr>
              <a:t>content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60DC88-A45C-D846-9DB2-9AB10CF008B0}" type="datetime1">
              <a:rPr lang="en-US" smtClean="0"/>
              <a:pPr/>
              <a:t>4/28/23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E4C76B-B62B-E041-BECA-E1452F308EBC}"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2E2717-3203-4F43-9C26-6F9A9CB87B5D}" type="datetime1">
              <a:rPr lang="en-US" smtClean="0"/>
              <a:pPr/>
              <a:t>4/28/23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E4C76B-B62B-E041-BECA-E1452F308EB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E95D6DE-B9D6-6C48-B331-E83074B6D0C5}" type="datetime1">
              <a:rPr lang="en-US" smtClean="0"/>
              <a:pPr/>
              <a:t>4/28/23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E4C76B-B62B-E041-BECA-E1452F308EB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452B56-09E1-FC4E-81B2-3449090A922F}" type="datetime1">
              <a:rPr lang="en-US" smtClean="0"/>
              <a:pPr/>
              <a:t>4/28/23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E4C76B-B62B-E041-BECA-E1452F308EBC}"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52" r:id="rId1"/>
    <p:sldLayoutId id="2147483651" r:id="rId2"/>
    <p:sldLayoutId id="2147483654" r:id="rId3"/>
    <p:sldLayoutId id="2147483649" r:id="rId4"/>
    <p:sldLayoutId id="2147483657" r:id="rId5"/>
    <p:sldLayoutId id="2147483658" r:id="rId6"/>
    <p:sldLayoutId id="2147483659" r:id="rId7"/>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mailto:manishtejareddykommula@my.unt.edu" TargetMode="External"/><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txBox="1">
            <a:spLocks/>
          </p:cNvSpPr>
          <p:nvPr/>
        </p:nvSpPr>
        <p:spPr>
          <a:xfrm>
            <a:off x="3175000" y="171451"/>
            <a:ext cx="5969000" cy="2178050"/>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5400" b="1" kern="1200" dirty="0">
                <a:solidFill>
                  <a:schemeClr val="bg1"/>
                </a:solidFill>
                <a:effectLst/>
                <a:latin typeface="Times New Roman" panose="02020603050405020304" pitchFamily="18" charset="0"/>
                <a:cs typeface="Times New Roman" panose="02020603050405020304" pitchFamily="18" charset="0"/>
              </a:rPr>
              <a:t>Product Reliability and Quality</a:t>
            </a:r>
            <a:endParaRPr lang="en-US" sz="5400" dirty="0">
              <a:solidFill>
                <a:schemeClr val="bg1"/>
              </a:solidFill>
              <a:latin typeface="Arial"/>
              <a:cs typeface="Arial"/>
            </a:endParaRPr>
          </a:p>
        </p:txBody>
      </p:sp>
      <p:sp>
        <p:nvSpPr>
          <p:cNvPr id="4" name="Text Placeholder 1"/>
          <p:cNvSpPr txBox="1">
            <a:spLocks/>
          </p:cNvSpPr>
          <p:nvPr/>
        </p:nvSpPr>
        <p:spPr>
          <a:xfrm>
            <a:off x="3175000" y="2332993"/>
            <a:ext cx="5969000" cy="1370327"/>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4000" dirty="0">
                <a:solidFill>
                  <a:schemeClr val="bg1"/>
                </a:solidFill>
                <a:latin typeface="Times New Roman" panose="02020603050405020304" pitchFamily="18" charset="0"/>
                <a:cs typeface="Times New Roman" panose="02020603050405020304" pitchFamily="18" charset="0"/>
              </a:rPr>
              <a:t>MSET 5130</a:t>
            </a:r>
          </a:p>
          <a:p>
            <a:pPr marL="0" indent="0" algn="ctr">
              <a:buNone/>
            </a:pPr>
            <a:r>
              <a:rPr lang="en-US" sz="4000" dirty="0">
                <a:solidFill>
                  <a:schemeClr val="bg1"/>
                </a:solidFill>
                <a:latin typeface="Times New Roman" panose="02020603050405020304" pitchFamily="18" charset="0"/>
                <a:cs typeface="Times New Roman" panose="02020603050405020304" pitchFamily="18" charset="0"/>
              </a:rPr>
              <a:t>Topic : Process and Product       Quality Assurance </a:t>
            </a:r>
          </a:p>
        </p:txBody>
      </p:sp>
      <p:sp>
        <p:nvSpPr>
          <p:cNvPr id="5" name="Text Placeholder 1"/>
          <p:cNvSpPr txBox="1">
            <a:spLocks/>
          </p:cNvSpPr>
          <p:nvPr/>
        </p:nvSpPr>
        <p:spPr>
          <a:xfrm>
            <a:off x="3458029" y="4520936"/>
            <a:ext cx="5540374" cy="111315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800" b="1" dirty="0">
                <a:solidFill>
                  <a:schemeClr val="bg1"/>
                </a:solidFill>
                <a:latin typeface="Times New Roman" panose="02020603050405020304" pitchFamily="18" charset="0"/>
                <a:cs typeface="Times New Roman" panose="02020603050405020304" pitchFamily="18" charset="0"/>
              </a:rPr>
              <a:t>Group 7</a:t>
            </a:r>
          </a:p>
          <a:p>
            <a:pPr marL="0" indent="0">
              <a:buNone/>
            </a:pPr>
            <a:r>
              <a:rPr lang="en-US" sz="1400" b="1" dirty="0" err="1">
                <a:solidFill>
                  <a:schemeClr val="bg1"/>
                </a:solidFill>
                <a:latin typeface="Times New Roman" panose="02020603050405020304" pitchFamily="18" charset="0"/>
                <a:cs typeface="Times New Roman" panose="02020603050405020304" pitchFamily="18" charset="0"/>
              </a:rPr>
              <a:t>Koppula</a:t>
            </a:r>
            <a:r>
              <a:rPr lang="en-US" sz="1400" b="1" dirty="0">
                <a:solidFill>
                  <a:schemeClr val="bg1"/>
                </a:solidFill>
                <a:latin typeface="Times New Roman" panose="02020603050405020304" pitchFamily="18" charset="0"/>
                <a:cs typeface="Times New Roman" panose="02020603050405020304" pitchFamily="18" charset="0"/>
              </a:rPr>
              <a:t> </a:t>
            </a:r>
            <a:r>
              <a:rPr lang="en-US" sz="1400" b="1" dirty="0" err="1">
                <a:solidFill>
                  <a:schemeClr val="bg1"/>
                </a:solidFill>
                <a:latin typeface="Times New Roman" panose="02020603050405020304" pitchFamily="18" charset="0"/>
                <a:cs typeface="Times New Roman" panose="02020603050405020304" pitchFamily="18" charset="0"/>
              </a:rPr>
              <a:t>Ruchitha</a:t>
            </a:r>
            <a:r>
              <a:rPr lang="en-US" sz="1400" b="1" dirty="0">
                <a:solidFill>
                  <a:schemeClr val="bg1"/>
                </a:solidFill>
                <a:latin typeface="Times New Roman" panose="02020603050405020304" pitchFamily="18" charset="0"/>
                <a:cs typeface="Times New Roman" panose="02020603050405020304" pitchFamily="18" charset="0"/>
              </a:rPr>
              <a:t> Elena,</a:t>
            </a:r>
          </a:p>
          <a:p>
            <a:pPr marL="0" indent="0">
              <a:buNone/>
            </a:pPr>
            <a:r>
              <a:rPr lang="en-US" sz="1400" b="1" dirty="0">
                <a:solidFill>
                  <a:schemeClr val="bg1"/>
                </a:solidFill>
                <a:latin typeface="Times New Roman" panose="02020603050405020304" pitchFamily="18" charset="0"/>
                <a:cs typeface="Times New Roman" panose="02020603050405020304" pitchFamily="18" charset="0"/>
              </a:rPr>
              <a:t>Mani Surya </a:t>
            </a:r>
            <a:r>
              <a:rPr lang="en-US" sz="1400" b="1" dirty="0" err="1">
                <a:solidFill>
                  <a:schemeClr val="bg1"/>
                </a:solidFill>
                <a:latin typeface="Times New Roman" panose="02020603050405020304" pitchFamily="18" charset="0"/>
                <a:cs typeface="Times New Roman" panose="02020603050405020304" pitchFamily="18" charset="0"/>
              </a:rPr>
              <a:t>Kotti</a:t>
            </a:r>
            <a:r>
              <a:rPr lang="en-US" sz="1400" b="1" dirty="0">
                <a:solidFill>
                  <a:schemeClr val="bg1"/>
                </a:solidFill>
                <a:latin typeface="Times New Roman" panose="02020603050405020304" pitchFamily="18" charset="0"/>
                <a:cs typeface="Times New Roman" panose="02020603050405020304" pitchFamily="18" charset="0"/>
              </a:rPr>
              <a:t>,</a:t>
            </a:r>
          </a:p>
          <a:p>
            <a:pPr marL="0" indent="0">
              <a:buNone/>
            </a:pPr>
            <a:r>
              <a:rPr lang="en-US" sz="1400" b="1" dirty="0">
                <a:solidFill>
                  <a:schemeClr val="bg1"/>
                </a:solidFill>
                <a:latin typeface="Times New Roman" panose="02020603050405020304" pitchFamily="18" charset="0"/>
                <a:cs typeface="Times New Roman" panose="02020603050405020304" pitchFamily="18" charset="0"/>
              </a:rPr>
              <a:t>Kommula Manish Teja Reddy</a:t>
            </a:r>
          </a:p>
          <a:p>
            <a:pPr marL="0" indent="0">
              <a:buNone/>
            </a:pPr>
            <a:endParaRPr lang="en-US" sz="2800" b="1" dirty="0">
              <a:solidFill>
                <a:schemeClr val="bg1"/>
              </a:solidFill>
              <a:latin typeface="Times New Roman" panose="02020603050405020304" pitchFamily="18" charset="0"/>
              <a:cs typeface="Times New Roman" panose="02020603050405020304" pitchFamily="18" charset="0"/>
            </a:endParaRPr>
          </a:p>
          <a:p>
            <a:pPr marL="0" indent="0" algn="ctr">
              <a:buNone/>
            </a:pPr>
            <a:r>
              <a:rPr lang="en-US" sz="2800" b="1" dirty="0">
                <a:solidFill>
                  <a:schemeClr val="bg1"/>
                </a:solidFill>
                <a:latin typeface="Times New Roman" panose="02020603050405020304" pitchFamily="18" charset="0"/>
                <a:cs typeface="Times New Roman" panose="02020603050405020304" pitchFamily="18" charset="0"/>
              </a:rPr>
              <a:t>Date: 04/19/2023</a:t>
            </a:r>
          </a:p>
          <a:p>
            <a:pPr marL="0" indent="0" algn="ctr">
              <a:buNone/>
            </a:pPr>
            <a:endParaRPr lang="en-US" sz="28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82090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0" y="0"/>
            <a:ext cx="9143999" cy="6180992"/>
          </a:xfrm>
        </p:spPr>
        <p:txBody>
          <a:bodyPr>
            <a:normAutofit/>
          </a:bodyPr>
          <a:lstStyle/>
          <a:p>
            <a:pPr marL="0" indent="0">
              <a:buNone/>
            </a:pPr>
            <a:r>
              <a:rPr lang="en-US" sz="4000" u="sng" dirty="0">
                <a:latin typeface="Times New Roman" panose="02020603050405020304" pitchFamily="18" charset="0"/>
                <a:cs typeface="Times New Roman" panose="02020603050405020304" pitchFamily="18" charset="0"/>
              </a:rPr>
              <a:t>Best Practices for Process and Product Quality Assurance</a:t>
            </a:r>
          </a:p>
          <a:p>
            <a:pPr marL="0" indent="0">
              <a:buNone/>
            </a:pPr>
            <a:endParaRPr lang="en-US" sz="4000" u="sng"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Standardization and Documentation</a:t>
            </a:r>
            <a:r>
              <a:rPr lang="en-US" sz="2000" dirty="0">
                <a:latin typeface="Times New Roman" panose="02020603050405020304" pitchFamily="18" charset="0"/>
                <a:cs typeface="Times New Roman" panose="02020603050405020304" pitchFamily="18" charset="0"/>
              </a:rPr>
              <a:t>: Used to maintain consistency and improve quality</a:t>
            </a:r>
          </a:p>
          <a:p>
            <a:r>
              <a:rPr lang="en-US" sz="2000" b="1" dirty="0">
                <a:latin typeface="Times New Roman" panose="02020603050405020304" pitchFamily="18" charset="0"/>
                <a:cs typeface="Times New Roman" panose="02020603050405020304" pitchFamily="18" charset="0"/>
              </a:rPr>
              <a:t>Employee training and development: </a:t>
            </a:r>
            <a:r>
              <a:rPr lang="en-US" sz="2000" dirty="0">
                <a:latin typeface="Times New Roman" panose="02020603050405020304" pitchFamily="18" charset="0"/>
                <a:cs typeface="Times New Roman" panose="02020603050405020304" pitchFamily="18" charset="0"/>
              </a:rPr>
              <a:t>Used to improve skills and knowledge</a:t>
            </a:r>
          </a:p>
          <a:p>
            <a:r>
              <a:rPr lang="en-US" sz="2000" b="1" dirty="0">
                <a:latin typeface="Times New Roman" panose="02020603050405020304" pitchFamily="18" charset="0"/>
                <a:cs typeface="Times New Roman" panose="02020603050405020304" pitchFamily="18" charset="0"/>
              </a:rPr>
              <a:t>Continuous improvement and innovation: </a:t>
            </a:r>
            <a:r>
              <a:rPr lang="en-US" sz="2000" dirty="0">
                <a:latin typeface="Times New Roman" panose="02020603050405020304" pitchFamily="18" charset="0"/>
                <a:cs typeface="Times New Roman" panose="02020603050405020304" pitchFamily="18" charset="0"/>
              </a:rPr>
              <a:t>Used to stay ahead of the competition</a:t>
            </a:r>
          </a:p>
          <a:p>
            <a:r>
              <a:rPr lang="en-US" sz="2000" b="1" dirty="0">
                <a:latin typeface="Times New Roman" panose="02020603050405020304" pitchFamily="18" charset="0"/>
                <a:cs typeface="Times New Roman" panose="02020603050405020304" pitchFamily="18" charset="0"/>
              </a:rPr>
              <a:t>Data-driven decision making: </a:t>
            </a:r>
            <a:r>
              <a:rPr lang="en-US" sz="2000" dirty="0">
                <a:latin typeface="Times New Roman" panose="02020603050405020304" pitchFamily="18" charset="0"/>
                <a:cs typeface="Times New Roman" panose="02020603050405020304" pitchFamily="18" charset="0"/>
              </a:rPr>
              <a:t>Used to make informed decisions and improve processes</a:t>
            </a:r>
          </a:p>
          <a:p>
            <a:r>
              <a:rPr lang="en-US" sz="2000" b="1" dirty="0">
                <a:latin typeface="Times New Roman" panose="02020603050405020304" pitchFamily="18" charset="0"/>
                <a:cs typeface="Times New Roman" panose="02020603050405020304" pitchFamily="18" charset="0"/>
              </a:rPr>
              <a:t>Customer focus and satisfaction</a:t>
            </a:r>
            <a:r>
              <a:rPr lang="en-US" sz="2000" dirty="0">
                <a:latin typeface="Times New Roman" panose="02020603050405020304" pitchFamily="18" charset="0"/>
                <a:cs typeface="Times New Roman" panose="02020603050405020304" pitchFamily="18" charset="0"/>
              </a:rPr>
              <a:t>: Used to improve product quality and loyalty	</a:t>
            </a:r>
          </a:p>
          <a:p>
            <a:pPr marL="0" indent="0">
              <a:buNone/>
            </a:pPr>
            <a:endParaRPr lang="en-IN" sz="2700" u="sng"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3A607ABE-EA64-412A-98AB-A7E1494E8F60}"/>
              </a:ext>
            </a:extLst>
          </p:cNvPr>
          <p:cNvPicPr>
            <a:picLocks noChangeAspect="1"/>
          </p:cNvPicPr>
          <p:nvPr/>
        </p:nvPicPr>
        <p:blipFill>
          <a:blip r:embed="rId2"/>
          <a:stretch>
            <a:fillRect/>
          </a:stretch>
        </p:blipFill>
        <p:spPr>
          <a:xfrm>
            <a:off x="6651964" y="4738234"/>
            <a:ext cx="2492036" cy="1442758"/>
          </a:xfrm>
          <a:prstGeom prst="rect">
            <a:avLst/>
          </a:prstGeom>
        </p:spPr>
      </p:pic>
      <p:pic>
        <p:nvPicPr>
          <p:cNvPr id="5" name="Picture 4">
            <a:extLst>
              <a:ext uri="{FF2B5EF4-FFF2-40B4-BE49-F238E27FC236}">
                <a16:creationId xmlns:a16="http://schemas.microsoft.com/office/drawing/2014/main" id="{D96440E8-395F-4E16-A001-33FF9A3A7A62}"/>
              </a:ext>
            </a:extLst>
          </p:cNvPr>
          <p:cNvPicPr>
            <a:picLocks noChangeAspect="1"/>
          </p:cNvPicPr>
          <p:nvPr/>
        </p:nvPicPr>
        <p:blipFill>
          <a:blip r:embed="rId3"/>
          <a:stretch>
            <a:fillRect/>
          </a:stretch>
        </p:blipFill>
        <p:spPr>
          <a:xfrm>
            <a:off x="0" y="4654171"/>
            <a:ext cx="2246050" cy="1526821"/>
          </a:xfrm>
          <a:prstGeom prst="rect">
            <a:avLst/>
          </a:prstGeom>
        </p:spPr>
      </p:pic>
    </p:spTree>
    <p:extLst>
      <p:ext uri="{BB962C8B-B14F-4D97-AF65-F5344CB8AC3E}">
        <p14:creationId xmlns:p14="http://schemas.microsoft.com/office/powerpoint/2010/main" val="29271611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0" y="0"/>
            <a:ext cx="9144000" cy="6198577"/>
          </a:xfrm>
        </p:spPr>
        <p:txBody>
          <a:bodyPr numCol="2">
            <a:normAutofit/>
          </a:bodyPr>
          <a:lstStyle/>
          <a:p>
            <a:pPr marL="0" indent="0">
              <a:buNone/>
            </a:pPr>
            <a:r>
              <a:rPr lang="en-US" sz="4000" u="sng" dirty="0">
                <a:latin typeface="Times New Roman" panose="02020603050405020304" pitchFamily="18" charset="0"/>
                <a:cs typeface="Times New Roman" panose="02020603050405020304" pitchFamily="18" charset="0"/>
              </a:rPr>
              <a:t>Some Examples of Case Studies:</a:t>
            </a:r>
          </a:p>
          <a:p>
            <a:pPr marL="0" indent="0">
              <a:buNone/>
            </a:pPr>
            <a:endParaRPr lang="en-US" sz="900" u="sng"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Toyota: </a:t>
            </a:r>
            <a:r>
              <a:rPr lang="en-US" sz="2000" dirty="0">
                <a:latin typeface="Times New Roman" panose="02020603050405020304" pitchFamily="18" charset="0"/>
                <a:cs typeface="Times New Roman" panose="02020603050405020304" pitchFamily="18" charset="0"/>
              </a:rPr>
              <a:t>Uses Lean Manufacturing and Total Quality Management to improve efficiency and quality.</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Motorola: </a:t>
            </a:r>
            <a:r>
              <a:rPr lang="en-US" sz="2000" dirty="0">
                <a:latin typeface="Times New Roman" panose="02020603050405020304" pitchFamily="18" charset="0"/>
                <a:cs typeface="Times New Roman" panose="02020603050405020304" pitchFamily="18" charset="0"/>
              </a:rPr>
              <a:t>Uses Six Sigma to reduce defects and improve quality.</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General Electric: </a:t>
            </a:r>
            <a:r>
              <a:rPr lang="en-US" sz="2000" dirty="0">
                <a:latin typeface="Times New Roman" panose="02020603050405020304" pitchFamily="18" charset="0"/>
                <a:cs typeface="Times New Roman" panose="02020603050405020304" pitchFamily="18" charset="0"/>
              </a:rPr>
              <a:t>Uses Statistical Process Control and Failure Mode and Effects Analysis to improve quality and reliability.</a:t>
            </a:r>
          </a:p>
          <a:p>
            <a:pPr marL="0" indent="0">
              <a:buNone/>
            </a:pPr>
            <a:r>
              <a:rPr lang="en-US" sz="3400" u="sng" dirty="0">
                <a:latin typeface="Times New Roman" panose="02020603050405020304" pitchFamily="18" charset="0"/>
                <a:cs typeface="Times New Roman" panose="02020603050405020304" pitchFamily="18" charset="0"/>
              </a:rPr>
              <a:t> </a:t>
            </a:r>
          </a:p>
          <a:p>
            <a:pPr marL="0" indent="0">
              <a:buNone/>
            </a:pPr>
            <a:endParaRPr lang="en-US" sz="3400" u="sng" dirty="0">
              <a:latin typeface="Times New Roman" panose="02020603050405020304" pitchFamily="18" charset="0"/>
              <a:cs typeface="Times New Roman" panose="02020603050405020304" pitchFamily="18" charset="0"/>
            </a:endParaRPr>
          </a:p>
          <a:p>
            <a:pPr marL="0" indent="0">
              <a:buNone/>
            </a:pPr>
            <a:endParaRPr lang="en-IN" u="sng" dirty="0">
              <a:latin typeface="Times New Roman" panose="02020603050405020304" pitchFamily="18" charset="0"/>
              <a:cs typeface="Times New Roman" panose="02020603050405020304" pitchFamily="18"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40070" y="-1"/>
            <a:ext cx="2857501" cy="21411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9144" y="2250435"/>
            <a:ext cx="2183204" cy="21892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descr="General Electric Stock (NYSE:GE), Quotes and News Summary - Benzing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68815" y="4548987"/>
            <a:ext cx="3525715" cy="16495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1431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298939" y="219808"/>
            <a:ext cx="8416436" cy="5384067"/>
          </a:xfrm>
        </p:spPr>
        <p:txBody>
          <a:bodyPr>
            <a:normAutofit/>
          </a:bodyPr>
          <a:lstStyle/>
          <a:p>
            <a:pPr marL="0" indent="0" algn="ctr">
              <a:buNone/>
            </a:pPr>
            <a:r>
              <a:rPr lang="en-IN" sz="4000" u="sng" dirty="0">
                <a:latin typeface="Times New Roman" panose="02020603050405020304" pitchFamily="18" charset="0"/>
                <a:cs typeface="Times New Roman" panose="02020603050405020304" pitchFamily="18" charset="0"/>
              </a:rPr>
              <a:t>Conclusion</a:t>
            </a:r>
          </a:p>
          <a:p>
            <a:pPr marL="0" indent="0" algn="ctr">
              <a:buNone/>
            </a:pPr>
            <a:r>
              <a:rPr lang="en-IN" sz="2400" dirty="0">
                <a:latin typeface="Times New Roman" panose="02020603050405020304" pitchFamily="18" charset="0"/>
                <a:cs typeface="Times New Roman" panose="02020603050405020304" pitchFamily="18" charset="0"/>
              </a:rPr>
              <a:t>To summarize, Process Quality Assurance focuses on improving the procedures used for creating a product or service, whereas Product Quality Assurance focuses on examining and confirming the final outcome of a good or service's quality. Both types of quality assurance are critical in ensuring that the finished good or service satisfies the established quality standards and meets the requirements and expectations of the consumer. Organizations may boost their overall efficiency, cut expenditures, and improve client satisfaction by employing strong quality assurance methods.</a:t>
            </a:r>
          </a:p>
          <a:p>
            <a:pPr marL="0" indent="0" algn="ctr">
              <a:buNone/>
            </a:pPr>
            <a:endParaRPr lang="en-IN" sz="2400" dirty="0">
              <a:latin typeface="Times New Roman" panose="02020603050405020304" pitchFamily="18" charset="0"/>
              <a:cs typeface="Times New Roman" panose="02020603050405020304" pitchFamily="18" charset="0"/>
            </a:endParaRPr>
          </a:p>
        </p:txBody>
      </p:sp>
      <p:pic>
        <p:nvPicPr>
          <p:cNvPr id="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15408" y="4440476"/>
            <a:ext cx="1728592" cy="17285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Picture 3">
            <a:extLst>
              <a:ext uri="{FF2B5EF4-FFF2-40B4-BE49-F238E27FC236}">
                <a16:creationId xmlns:a16="http://schemas.microsoft.com/office/drawing/2014/main" id="{8D725F46-E7FC-5CA2-2F7D-701BB1A2634D}"/>
              </a:ext>
            </a:extLst>
          </p:cNvPr>
          <p:cNvPicPr>
            <a:picLocks noChangeAspect="1"/>
          </p:cNvPicPr>
          <p:nvPr/>
        </p:nvPicPr>
        <p:blipFill rotWithShape="1">
          <a:blip r:embed="rId3"/>
          <a:srcRect b="6978"/>
          <a:stretch/>
        </p:blipFill>
        <p:spPr>
          <a:xfrm>
            <a:off x="0" y="4338238"/>
            <a:ext cx="1827584" cy="1830830"/>
          </a:xfrm>
          <a:prstGeom prst="rect">
            <a:avLst/>
          </a:prstGeom>
        </p:spPr>
      </p:pic>
    </p:spTree>
    <p:extLst>
      <p:ext uri="{BB962C8B-B14F-4D97-AF65-F5344CB8AC3E}">
        <p14:creationId xmlns:p14="http://schemas.microsoft.com/office/powerpoint/2010/main" val="375832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txBox="1">
            <a:spLocks/>
          </p:cNvSpPr>
          <p:nvPr/>
        </p:nvSpPr>
        <p:spPr>
          <a:xfrm>
            <a:off x="3175000" y="0"/>
            <a:ext cx="5540374" cy="153987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7200" b="1" dirty="0">
                <a:solidFill>
                  <a:schemeClr val="bg1"/>
                </a:solidFill>
                <a:latin typeface="Arial"/>
                <a:cs typeface="Arial"/>
              </a:rPr>
              <a:t>Thank You.</a:t>
            </a:r>
            <a:endParaRPr lang="en-US" sz="7200" dirty="0">
              <a:solidFill>
                <a:schemeClr val="bg1"/>
              </a:solidFill>
              <a:latin typeface="Arial"/>
              <a:cs typeface="Arial"/>
            </a:endParaRPr>
          </a:p>
        </p:txBody>
      </p:sp>
      <p:sp>
        <p:nvSpPr>
          <p:cNvPr id="5" name="Text Placeholder 1"/>
          <p:cNvSpPr txBox="1">
            <a:spLocks/>
          </p:cNvSpPr>
          <p:nvPr/>
        </p:nvSpPr>
        <p:spPr>
          <a:xfrm>
            <a:off x="3175000" y="5535810"/>
            <a:ext cx="5540374" cy="1258290"/>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800" b="1" dirty="0">
                <a:solidFill>
                  <a:schemeClr val="bg1"/>
                </a:solidFill>
                <a:latin typeface="Times New Roman" panose="02020603050405020304" pitchFamily="18" charset="0"/>
                <a:cs typeface="Times New Roman" panose="02020603050405020304" pitchFamily="18" charset="0"/>
              </a:rPr>
              <a:t>Group 7</a:t>
            </a:r>
          </a:p>
        </p:txBody>
      </p:sp>
      <p:sp>
        <p:nvSpPr>
          <p:cNvPr id="6" name="Text Placeholder 1"/>
          <p:cNvSpPr txBox="1">
            <a:spLocks/>
          </p:cNvSpPr>
          <p:nvPr/>
        </p:nvSpPr>
        <p:spPr>
          <a:xfrm>
            <a:off x="3175000" y="936130"/>
            <a:ext cx="5540374" cy="1539875"/>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7200" b="1" dirty="0">
                <a:solidFill>
                  <a:schemeClr val="bg1"/>
                </a:solidFill>
                <a:latin typeface="Arial"/>
                <a:cs typeface="Arial"/>
              </a:rPr>
              <a:t>Any Questions?</a:t>
            </a:r>
            <a:endParaRPr lang="en-US" sz="7200" dirty="0">
              <a:solidFill>
                <a:schemeClr val="bg1"/>
              </a:solidFill>
              <a:latin typeface="Arial"/>
              <a:cs typeface="Arial"/>
            </a:endParaRPr>
          </a:p>
        </p:txBody>
      </p:sp>
      <p:sp>
        <p:nvSpPr>
          <p:cNvPr id="3" name="TextBox 2">
            <a:extLst>
              <a:ext uri="{FF2B5EF4-FFF2-40B4-BE49-F238E27FC236}">
                <a16:creationId xmlns:a16="http://schemas.microsoft.com/office/drawing/2014/main" id="{ECDF13CA-BFE7-6C53-3B2F-2D97F1A4AE64}"/>
              </a:ext>
            </a:extLst>
          </p:cNvPr>
          <p:cNvSpPr txBox="1"/>
          <p:nvPr/>
        </p:nvSpPr>
        <p:spPr>
          <a:xfrm>
            <a:off x="2805831" y="3458784"/>
            <a:ext cx="5909544" cy="1569660"/>
          </a:xfrm>
          <a:prstGeom prst="rect">
            <a:avLst/>
          </a:prstGeom>
          <a:noFill/>
        </p:spPr>
        <p:txBody>
          <a:bodyPr wrap="square" rtlCol="0">
            <a:spAutoFit/>
          </a:bodyPr>
          <a:lstStyle/>
          <a:p>
            <a:r>
              <a:rPr lang="en-US" sz="2400" dirty="0">
                <a:solidFill>
                  <a:schemeClr val="bg1">
                    <a:lumMod val="95000"/>
                  </a:schemeClr>
                </a:solidFill>
                <a:latin typeface="Arial"/>
                <a:cs typeface="Arial"/>
              </a:rPr>
              <a:t>Email:</a:t>
            </a:r>
          </a:p>
          <a:p>
            <a:r>
              <a:rPr lang="en-US" sz="2400" dirty="0" err="1">
                <a:solidFill>
                  <a:schemeClr val="bg1">
                    <a:lumMod val="95000"/>
                  </a:schemeClr>
                </a:solidFill>
                <a:latin typeface="Arial"/>
                <a:cs typeface="Arial"/>
              </a:rPr>
              <a:t>Ruchithaelenakoppula@my.unt.edu</a:t>
            </a:r>
            <a:endParaRPr lang="en-US" sz="2400" dirty="0">
              <a:solidFill>
                <a:schemeClr val="bg1">
                  <a:lumMod val="95000"/>
                </a:schemeClr>
              </a:solidFill>
              <a:latin typeface="Arial"/>
              <a:cs typeface="Arial"/>
            </a:endParaRPr>
          </a:p>
          <a:p>
            <a:r>
              <a:rPr lang="en-US" sz="2400" dirty="0">
                <a:solidFill>
                  <a:schemeClr val="bg1">
                    <a:lumMod val="95000"/>
                  </a:schemeClr>
                </a:solidFill>
                <a:latin typeface="Arial"/>
                <a:cs typeface="Arial"/>
                <a:hlinkClick r:id="rId3">
                  <a:extLst>
                    <a:ext uri="{A12FA001-AC4F-418D-AE19-62706E023703}">
                      <ahyp:hlinkClr xmlns:ahyp="http://schemas.microsoft.com/office/drawing/2018/hyperlinkcolor" val="tx"/>
                    </a:ext>
                  </a:extLst>
                </a:hlinkClick>
              </a:rPr>
              <a:t>manishtejareddykommula@my.unt.edu</a:t>
            </a:r>
            <a:endParaRPr lang="en-US" sz="2400" dirty="0">
              <a:solidFill>
                <a:schemeClr val="bg1">
                  <a:lumMod val="95000"/>
                </a:schemeClr>
              </a:solidFill>
              <a:latin typeface="Arial"/>
              <a:cs typeface="Arial"/>
            </a:endParaRPr>
          </a:p>
          <a:p>
            <a:r>
              <a:rPr lang="en-US" sz="2400" dirty="0" err="1">
                <a:solidFill>
                  <a:schemeClr val="bg1">
                    <a:lumMod val="95000"/>
                  </a:schemeClr>
                </a:solidFill>
                <a:latin typeface="Arial"/>
                <a:cs typeface="Arial"/>
              </a:rPr>
              <a:t>manisuryakotti@my.unt.edu</a:t>
            </a:r>
            <a:endParaRPr lang="en-US" sz="2400" dirty="0">
              <a:solidFill>
                <a:schemeClr val="bg1">
                  <a:lumMod val="95000"/>
                </a:schemeClr>
              </a:solidFill>
              <a:latin typeface="Arial"/>
              <a:cs typeface="Arial"/>
            </a:endParaRPr>
          </a:p>
        </p:txBody>
      </p:sp>
    </p:spTree>
    <p:extLst>
      <p:ext uri="{BB962C8B-B14F-4D97-AF65-F5344CB8AC3E}">
        <p14:creationId xmlns:p14="http://schemas.microsoft.com/office/powerpoint/2010/main" val="15578007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472439" y="344239"/>
            <a:ext cx="8339052" cy="5234915"/>
          </a:xfrm>
        </p:spPr>
        <p:txBody>
          <a:bodyPr>
            <a:noAutofit/>
          </a:bodyPr>
          <a:lstStyle/>
          <a:p>
            <a:pPr marL="0" indent="0" algn="ctr">
              <a:buNone/>
            </a:pPr>
            <a:r>
              <a:rPr lang="en-US" sz="4000" u="sng" dirty="0">
                <a:latin typeface="Times New Roman" panose="02020603050405020304" pitchFamily="18" charset="0"/>
                <a:cs typeface="Times New Roman" panose="02020603050405020304" pitchFamily="18" charset="0"/>
              </a:rPr>
              <a:t>Bibliography</a:t>
            </a:r>
          </a:p>
          <a:p>
            <a:pPr algn="l">
              <a:buFont typeface="+mj-lt"/>
              <a:buAutoNum type="arabicPeriod"/>
            </a:pPr>
            <a:endParaRPr lang="en-US" sz="1600" b="0" i="0" dirty="0">
              <a:effectLst/>
              <a:latin typeface="Times New Roman" panose="02020603050405020304" pitchFamily="18" charset="0"/>
              <a:cs typeface="Times New Roman" panose="02020603050405020304" pitchFamily="18" charset="0"/>
            </a:endParaRPr>
          </a:p>
          <a:p>
            <a:pPr algn="l">
              <a:buFont typeface="+mj-lt"/>
              <a:buAutoNum type="arabicPeriod"/>
            </a:pPr>
            <a:r>
              <a:rPr lang="en-US" sz="1600" b="0" i="0" dirty="0">
                <a:effectLst/>
                <a:latin typeface="Times New Roman" panose="02020603050405020304" pitchFamily="18" charset="0"/>
                <a:cs typeface="Times New Roman" panose="02020603050405020304" pitchFamily="18" charset="0"/>
              </a:rPr>
              <a:t>"Quality Assurance: Applying Methodologies for Launching New Products, Services, and Customer Satisfaction" by Eric S. </a:t>
            </a:r>
            <a:r>
              <a:rPr lang="en-US" sz="1600" b="0" i="0" dirty="0" err="1">
                <a:effectLst/>
                <a:latin typeface="Times New Roman" panose="02020603050405020304" pitchFamily="18" charset="0"/>
                <a:cs typeface="Times New Roman" panose="02020603050405020304" pitchFamily="18" charset="0"/>
              </a:rPr>
              <a:t>Rebentisch</a:t>
            </a:r>
            <a:r>
              <a:rPr lang="en-US" sz="1600" b="0" i="0" dirty="0">
                <a:effectLst/>
                <a:latin typeface="Times New Roman" panose="02020603050405020304" pitchFamily="18" charset="0"/>
                <a:cs typeface="Times New Roman" panose="02020603050405020304" pitchFamily="18" charset="0"/>
              </a:rPr>
              <a:t>. This book provides an overview of quality assurance methods and tools for achieving customer satisfaction in new product development and service delivery.</a:t>
            </a:r>
          </a:p>
          <a:p>
            <a:pPr algn="l">
              <a:buFont typeface="+mj-lt"/>
              <a:buAutoNum type="arabicPeriod"/>
            </a:pPr>
            <a:r>
              <a:rPr lang="en-US" sz="1600" b="0" i="0" dirty="0">
                <a:effectLst/>
                <a:latin typeface="Times New Roman" panose="02020603050405020304" pitchFamily="18" charset="0"/>
                <a:cs typeface="Times New Roman" panose="02020603050405020304" pitchFamily="18" charset="0"/>
              </a:rPr>
              <a:t>"Product and Process Design Principles: Synthesis, Analysis, and Evaluation" by Warren D. </a:t>
            </a:r>
            <a:r>
              <a:rPr lang="en-US" sz="1600" b="0" i="0" dirty="0" err="1">
                <a:effectLst/>
                <a:latin typeface="Times New Roman" panose="02020603050405020304" pitchFamily="18" charset="0"/>
                <a:cs typeface="Times New Roman" panose="02020603050405020304" pitchFamily="18" charset="0"/>
              </a:rPr>
              <a:t>Seider</a:t>
            </a:r>
            <a:r>
              <a:rPr lang="en-US" sz="1600" b="0" i="0" dirty="0">
                <a:effectLst/>
                <a:latin typeface="Times New Roman" panose="02020603050405020304" pitchFamily="18" charset="0"/>
                <a:cs typeface="Times New Roman" panose="02020603050405020304" pitchFamily="18" charset="0"/>
              </a:rPr>
              <a:t>, J. D. </a:t>
            </a:r>
            <a:r>
              <a:rPr lang="en-US" sz="1600" b="0" i="0" dirty="0" err="1">
                <a:effectLst/>
                <a:latin typeface="Times New Roman" panose="02020603050405020304" pitchFamily="18" charset="0"/>
                <a:cs typeface="Times New Roman" panose="02020603050405020304" pitchFamily="18" charset="0"/>
              </a:rPr>
              <a:t>Seader</a:t>
            </a:r>
            <a:r>
              <a:rPr lang="en-US" sz="1600" b="0" i="0" dirty="0">
                <a:effectLst/>
                <a:latin typeface="Times New Roman" panose="02020603050405020304" pitchFamily="18" charset="0"/>
                <a:cs typeface="Times New Roman" panose="02020603050405020304" pitchFamily="18" charset="0"/>
              </a:rPr>
              <a:t>, and Daniel R. Lewin. This book covers design principles for product and process development, including design for quality and reliability.</a:t>
            </a:r>
          </a:p>
          <a:p>
            <a:pPr algn="l">
              <a:buFont typeface="+mj-lt"/>
              <a:buAutoNum type="arabicPeriod"/>
            </a:pPr>
            <a:r>
              <a:rPr lang="en-US" sz="1600" b="0" i="0" dirty="0">
                <a:effectLst/>
                <a:latin typeface="Times New Roman" panose="02020603050405020304" pitchFamily="18" charset="0"/>
                <a:cs typeface="Times New Roman" panose="02020603050405020304" pitchFamily="18" charset="0"/>
              </a:rPr>
              <a:t>"Quality Management for Organizations Using Lean Six Sigma Techniques" by Erick C. Jones. This book provides a comprehensive guide to quality management using Lean Six Sigma techniques, including process and product quality assurance.</a:t>
            </a:r>
          </a:p>
          <a:p>
            <a:pPr marL="0" indent="0" algn="l">
              <a:buNone/>
            </a:pPr>
            <a:endParaRPr lang="en-US" sz="1600" b="0" i="0" dirty="0">
              <a:effectLst/>
              <a:latin typeface="Times New Roman" panose="02020603050405020304" pitchFamily="18" charset="0"/>
              <a:cs typeface="Times New Roman" panose="02020603050405020304" pitchFamily="18" charset="0"/>
            </a:endParaRPr>
          </a:p>
          <a:p>
            <a:pPr algn="l"/>
            <a:r>
              <a:rPr lang="en-US" sz="1600" b="0" i="0" dirty="0">
                <a:effectLst/>
                <a:latin typeface="Söhne"/>
              </a:rPr>
              <a:t>{ </a:t>
            </a:r>
            <a:r>
              <a:rPr lang="en-US" sz="1600" b="0" i="0" dirty="0" err="1">
                <a:effectLst/>
                <a:latin typeface="Söhne"/>
              </a:rPr>
              <a:t>Rebentisch</a:t>
            </a:r>
            <a:r>
              <a:rPr lang="en-US" sz="1600" b="0" i="0" dirty="0">
                <a:effectLst/>
                <a:latin typeface="Söhne"/>
              </a:rPr>
              <a:t>, E. S. (2017). Quality Assurance: Applying Methodologies for Launching New Products, Services, and Customer Satisfaction. John Wiley &amp; Sons.}</a:t>
            </a:r>
          </a:p>
          <a:p>
            <a:pPr algn="l"/>
            <a:r>
              <a:rPr lang="en-US" sz="1600" b="0" i="0" dirty="0">
                <a:effectLst/>
                <a:latin typeface="Söhne"/>
              </a:rPr>
              <a:t>{ </a:t>
            </a:r>
            <a:r>
              <a:rPr lang="en-US" sz="1600" b="0" i="0" dirty="0" err="1">
                <a:effectLst/>
                <a:latin typeface="Söhne"/>
              </a:rPr>
              <a:t>Seider</a:t>
            </a:r>
            <a:r>
              <a:rPr lang="en-US" sz="1600" b="0" i="0" dirty="0">
                <a:effectLst/>
                <a:latin typeface="Söhne"/>
              </a:rPr>
              <a:t>, W. D., </a:t>
            </a:r>
            <a:r>
              <a:rPr lang="en-US" sz="1600" b="0" i="0" dirty="0" err="1">
                <a:effectLst/>
                <a:latin typeface="Söhne"/>
              </a:rPr>
              <a:t>Seader</a:t>
            </a:r>
            <a:r>
              <a:rPr lang="en-US" sz="1600" b="0" i="0" dirty="0">
                <a:effectLst/>
                <a:latin typeface="Söhne"/>
              </a:rPr>
              <a:t>, J. D., &amp; Lewin, D. R. (2017). Product and Process Design Principles: Synthesis, Analysis, and Evaluation. John Wiley &amp; Sons.}</a:t>
            </a:r>
          </a:p>
          <a:p>
            <a:pPr algn="l"/>
            <a:r>
              <a:rPr lang="en-US" sz="1600" b="0" i="0" dirty="0">
                <a:effectLst/>
                <a:latin typeface="Söhne"/>
              </a:rPr>
              <a:t>{ Jones, E. C. (2016). Quality Management for Organizations Using Lean Six Sigma Techniques. CRC Press.}</a:t>
            </a:r>
          </a:p>
          <a:p>
            <a:pPr marL="0" indent="0">
              <a:buNone/>
            </a:pP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02276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547595" y="546578"/>
            <a:ext cx="8242935" cy="4794250"/>
          </a:xfrm>
        </p:spPr>
        <p:txBody>
          <a:bodyPr>
            <a:normAutofit fontScale="55000" lnSpcReduction="20000"/>
          </a:bodyPr>
          <a:lstStyle/>
          <a:p>
            <a:pPr marL="0" indent="0" algn="ctr">
              <a:buNone/>
            </a:pPr>
            <a:r>
              <a:rPr lang="en-US" sz="7300" u="sng" dirty="0">
                <a:latin typeface="Times New Roman" panose="02020603050405020304" pitchFamily="18" charset="0"/>
                <a:cs typeface="Times New Roman" panose="02020603050405020304" pitchFamily="18" charset="0"/>
              </a:rPr>
              <a:t>ABSTRACT</a:t>
            </a:r>
          </a:p>
          <a:p>
            <a:pPr marL="0" indent="0" algn="ctr">
              <a:buNone/>
            </a:pPr>
            <a:endParaRPr lang="en-US" sz="3200" b="1" dirty="0">
              <a:latin typeface="Times New Roman" panose="02020603050405020304" pitchFamily="18" charset="0"/>
              <a:cs typeface="Times New Roman" panose="02020603050405020304" pitchFamily="18" charset="0"/>
            </a:endParaRPr>
          </a:p>
          <a:p>
            <a:pPr marL="0" indent="0">
              <a:buNone/>
            </a:pPr>
            <a:r>
              <a:rPr lang="en-US" b="0" i="0" dirty="0">
                <a:effectLst/>
                <a:latin typeface="Times New Roman" panose="02020603050405020304" pitchFamily="18" charset="0"/>
                <a:cs typeface="Times New Roman" panose="02020603050405020304" pitchFamily="18" charset="0"/>
              </a:rPr>
              <a:t>	</a:t>
            </a:r>
            <a:r>
              <a:rPr lang="en-US" sz="3800" dirty="0">
                <a:latin typeface="Times New Roman" panose="02020603050405020304" pitchFamily="18" charset="0"/>
                <a:cs typeface="Times New Roman" panose="02020603050405020304" pitchFamily="18" charset="0"/>
              </a:rPr>
              <a:t>In engineering design and manufacturing, process and product quality assurance play crucial roles in ensuring the quality and reliability of products. Process quality assurance involves establishing consistent, efficient, and effective procedures to manage critical control points within an organization's processes. This can be achieved by implementing quality management systems, establishing process metrics, and conducting regular audits. On the other hand, product quality assurance involves ensuring that the products meet or exceed customer expectations while complying with relevant regulations and standards. This requires implementing design and testing processes, conducting product testing, establishing quality control measures, and ensuring compliance. Understanding these two essential aspects is critical to ensuring the success of any engineering design and manufacturing project. In this presentation, we will discuss process and product quality assurance, their importance, and how to implement them effectively in engineering design and manufacturing.</a:t>
            </a:r>
          </a:p>
        </p:txBody>
      </p:sp>
    </p:spTree>
    <p:extLst>
      <p:ext uri="{BB962C8B-B14F-4D97-AF65-F5344CB8AC3E}">
        <p14:creationId xmlns:p14="http://schemas.microsoft.com/office/powerpoint/2010/main" val="18468890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472439" y="144752"/>
            <a:ext cx="8339052" cy="5526782"/>
          </a:xfrm>
        </p:spPr>
        <p:txBody>
          <a:bodyPr>
            <a:noAutofit/>
          </a:bodyPr>
          <a:lstStyle/>
          <a:p>
            <a:pPr marL="0" indent="0" algn="ctr">
              <a:buNone/>
            </a:pPr>
            <a:r>
              <a:rPr lang="en-US" sz="4000" u="sng" dirty="0">
                <a:latin typeface="Times New Roman" panose="02020603050405020304" pitchFamily="18" charset="0"/>
                <a:cs typeface="Times New Roman" panose="02020603050405020304" pitchFamily="18" charset="0"/>
              </a:rPr>
              <a:t>Overview of the importance of Process and Product Quality Assurance</a:t>
            </a:r>
          </a:p>
          <a:p>
            <a:pPr marL="0" indent="0" algn="ctr">
              <a:buNone/>
            </a:pPr>
            <a:endParaRPr lang="en-US" sz="2000" dirty="0"/>
          </a:p>
          <a:p>
            <a:r>
              <a:rPr lang="en-US" sz="2000" dirty="0">
                <a:latin typeface="Times New Roman" panose="02020603050405020304" pitchFamily="18" charset="0"/>
                <a:cs typeface="Times New Roman" panose="02020603050405020304" pitchFamily="18" charset="0"/>
              </a:rPr>
              <a:t>Process and Product Quality Assurance are essential to ensuring product reliability and quality.</a:t>
            </a:r>
          </a:p>
          <a:p>
            <a:r>
              <a:rPr lang="en-US" sz="2000" dirty="0">
                <a:latin typeface="Times New Roman" panose="02020603050405020304" pitchFamily="18" charset="0"/>
                <a:cs typeface="Times New Roman" panose="02020603050405020304" pitchFamily="18" charset="0"/>
              </a:rPr>
              <a:t>These approaches involve implementing systems and procedures to control and monitor the product development and manufacturing processes.</a:t>
            </a:r>
          </a:p>
          <a:p>
            <a:r>
              <a:rPr lang="en-US" sz="2000" dirty="0">
                <a:latin typeface="Times New Roman" panose="02020603050405020304" pitchFamily="18" charset="0"/>
                <a:cs typeface="Times New Roman" panose="02020603050405020304" pitchFamily="18" charset="0"/>
              </a:rPr>
              <a:t>By ensuring that products meet established quality standards and customer requirements, companies can build trust and loyalty with their customers.</a:t>
            </a:r>
          </a:p>
          <a:p>
            <a:r>
              <a:rPr lang="en-US" sz="2000" dirty="0">
                <a:latin typeface="Times New Roman" panose="02020603050405020304" pitchFamily="18" charset="0"/>
                <a:cs typeface="Times New Roman" panose="02020603050405020304" pitchFamily="18" charset="0"/>
              </a:rPr>
              <a:t>Failure to implement Process and Product Quality Assurance can lead to product defects, recalls, and damage to a company's reputation.</a:t>
            </a:r>
          </a:p>
          <a:p>
            <a:r>
              <a:rPr lang="en-US" sz="2000" dirty="0">
                <a:latin typeface="Times New Roman" panose="02020603050405020304" pitchFamily="18" charset="0"/>
                <a:cs typeface="Times New Roman" panose="02020603050405020304" pitchFamily="18" charset="0"/>
              </a:rPr>
              <a:t>Therefore, understanding and implementing Process and Product Quality Assurance is critical for companies to compete in the marketplace and meet customer demands.</a:t>
            </a:r>
          </a:p>
          <a:p>
            <a:pPr marL="0" indent="0">
              <a:buNone/>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8192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0" y="0"/>
            <a:ext cx="9143999" cy="6198577"/>
          </a:xfrm>
        </p:spPr>
        <p:txBody>
          <a:bodyPr numCol="2">
            <a:noAutofit/>
          </a:bodyPr>
          <a:lstStyle/>
          <a:p>
            <a:pPr marL="0" indent="0">
              <a:buNone/>
            </a:pPr>
            <a:r>
              <a:rPr lang="en-IN" sz="4000" u="sng" dirty="0">
                <a:latin typeface="Times New Roman" panose="02020603050405020304" pitchFamily="18" charset="0"/>
                <a:cs typeface="Times New Roman" panose="02020603050405020304" pitchFamily="18" charset="0"/>
              </a:rPr>
              <a:t>Process Quality Assurance</a:t>
            </a:r>
          </a:p>
          <a:p>
            <a:r>
              <a:rPr lang="en-US" sz="2400" b="1" dirty="0">
                <a:latin typeface="Times New Roman" panose="02020603050405020304" pitchFamily="18" charset="0"/>
                <a:cs typeface="Times New Roman" panose="02020603050405020304" pitchFamily="18" charset="0"/>
              </a:rPr>
              <a:t>Definition: </a:t>
            </a:r>
            <a:r>
              <a:rPr lang="en-US" sz="2400" dirty="0">
                <a:latin typeface="Times New Roman" panose="02020603050405020304" pitchFamily="18" charset="0"/>
                <a:cs typeface="Times New Roman" panose="02020603050405020304" pitchFamily="18" charset="0"/>
              </a:rPr>
              <a:t>A systematic approach to ensuring that processes are designed, documented, and executed to meet the requirements of stakeholders, with the goal of producing consistent and high-quality products.</a:t>
            </a:r>
          </a:p>
          <a:p>
            <a:r>
              <a:rPr lang="en-US" sz="2400" b="1" dirty="0">
                <a:latin typeface="Times New Roman" panose="02020603050405020304" pitchFamily="18" charset="0"/>
                <a:cs typeface="Times New Roman" panose="02020603050405020304" pitchFamily="18" charset="0"/>
              </a:rPr>
              <a:t>Importance: </a:t>
            </a:r>
            <a:r>
              <a:rPr lang="en-US" sz="2400" dirty="0">
                <a:latin typeface="Times New Roman" panose="02020603050405020304" pitchFamily="18" charset="0"/>
                <a:cs typeface="Times New Roman" panose="02020603050405020304" pitchFamily="18" charset="0"/>
              </a:rPr>
              <a:t>Helps to reduce errors and waste, improves efficiency, and increases customer satisfaction.</a:t>
            </a:r>
          </a:p>
          <a:p>
            <a:pPr marL="0" indent="0">
              <a:buNone/>
            </a:pPr>
            <a:endParaRPr lang="en-US" sz="3600" u="sng" dirty="0">
              <a:latin typeface="Times New Roman" panose="02020603050405020304" pitchFamily="18" charset="0"/>
              <a:cs typeface="Times New Roman" panose="02020603050405020304" pitchFamily="18" charset="0"/>
            </a:endParaRPr>
          </a:p>
          <a:p>
            <a:pPr marL="0" indent="0">
              <a:buNone/>
            </a:pPr>
            <a:r>
              <a:rPr lang="en-US" sz="1800" b="0" i="0" dirty="0">
                <a:effectLst/>
                <a:latin typeface="Times New Roman" panose="02020603050405020304" pitchFamily="18" charset="0"/>
                <a:cs typeface="Times New Roman" panose="02020603050405020304" pitchFamily="18" charset="0"/>
              </a:rPr>
              <a:t>	</a:t>
            </a:r>
            <a:endParaRPr lang="en-US" sz="4000" b="1"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3" name="Picture 2" descr="How to Make a Production Flow Chart for Manufacturing Processes (Example  Included)">
            <a:extLst>
              <a:ext uri="{FF2B5EF4-FFF2-40B4-BE49-F238E27FC236}">
                <a16:creationId xmlns:a16="http://schemas.microsoft.com/office/drawing/2014/main" id="{EAF3C25A-8E59-4551-8A9B-769928634D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6893" y="11353"/>
            <a:ext cx="4927106" cy="61985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4680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0" y="1"/>
            <a:ext cx="9144000" cy="6198576"/>
          </a:xfrm>
        </p:spPr>
        <p:txBody>
          <a:bodyPr numCol="2">
            <a:noAutofit/>
          </a:bodyPr>
          <a:lstStyle/>
          <a:p>
            <a:pPr marL="0" indent="0">
              <a:buNone/>
            </a:pPr>
            <a:r>
              <a:rPr lang="en-US" sz="4000" u="sng" dirty="0">
                <a:latin typeface="Times New Roman" panose="02020603050405020304" pitchFamily="18" charset="0"/>
                <a:cs typeface="Times New Roman" panose="02020603050405020304" pitchFamily="18" charset="0"/>
              </a:rPr>
              <a:t>Key Components of Process Quality Assurance</a:t>
            </a:r>
          </a:p>
          <a:p>
            <a:r>
              <a:rPr lang="en-US" sz="2000" b="1" dirty="0">
                <a:latin typeface="Times New Roman" panose="02020603050405020304" pitchFamily="18" charset="0"/>
                <a:cs typeface="Times New Roman" panose="02020603050405020304" pitchFamily="18" charset="0"/>
              </a:rPr>
              <a:t>Process documentation</a:t>
            </a:r>
            <a:r>
              <a:rPr lang="en-US" sz="2000" dirty="0">
                <a:latin typeface="Times New Roman" panose="02020603050405020304" pitchFamily="18" charset="0"/>
                <a:cs typeface="Times New Roman" panose="02020603050405020304" pitchFamily="18" charset="0"/>
              </a:rPr>
              <a:t>: Standard operating procedures, work instructions, process maps, etc.</a:t>
            </a:r>
          </a:p>
          <a:p>
            <a:r>
              <a:rPr lang="en-US" sz="2000" b="1" dirty="0">
                <a:latin typeface="Times New Roman" panose="02020603050405020304" pitchFamily="18" charset="0"/>
                <a:cs typeface="Times New Roman" panose="02020603050405020304" pitchFamily="18" charset="0"/>
              </a:rPr>
              <a:t>Process control: </a:t>
            </a:r>
            <a:r>
              <a:rPr lang="en-US" sz="2000" dirty="0">
                <a:latin typeface="Times New Roman" panose="02020603050405020304" pitchFamily="18" charset="0"/>
                <a:cs typeface="Times New Roman" panose="02020603050405020304" pitchFamily="18" charset="0"/>
              </a:rPr>
              <a:t>Monitoring and controlling process variables to ensure consistency and quality.</a:t>
            </a:r>
          </a:p>
          <a:p>
            <a:r>
              <a:rPr lang="en-US" sz="2000" b="1" dirty="0">
                <a:latin typeface="Times New Roman" panose="02020603050405020304" pitchFamily="18" charset="0"/>
                <a:cs typeface="Times New Roman" panose="02020603050405020304" pitchFamily="18" charset="0"/>
              </a:rPr>
              <a:t>Process measurement and analysis: </a:t>
            </a:r>
            <a:r>
              <a:rPr lang="en-US" sz="2000" dirty="0">
                <a:latin typeface="Times New Roman" panose="02020603050405020304" pitchFamily="18" charset="0"/>
                <a:cs typeface="Times New Roman" panose="02020603050405020304" pitchFamily="18" charset="0"/>
              </a:rPr>
              <a:t>Collecting and analyzing data to identify trends and opportunities for improvement.</a:t>
            </a:r>
          </a:p>
          <a:p>
            <a:r>
              <a:rPr lang="en-US" sz="2000" b="1" dirty="0">
                <a:latin typeface="Times New Roman" panose="02020603050405020304" pitchFamily="18" charset="0"/>
                <a:cs typeface="Times New Roman" panose="02020603050405020304" pitchFamily="18" charset="0"/>
              </a:rPr>
              <a:t>Process improvement</a:t>
            </a:r>
            <a:r>
              <a:rPr lang="en-US" sz="2000" dirty="0">
                <a:latin typeface="Times New Roman" panose="02020603050405020304" pitchFamily="18" charset="0"/>
                <a:cs typeface="Times New Roman" panose="02020603050405020304" pitchFamily="18" charset="0"/>
              </a:rPr>
              <a:t>: Continuously improving processes to reduce defects, waste, and costs.</a:t>
            </a:r>
          </a:p>
          <a:p>
            <a:pPr marL="0" indent="0">
              <a:buNone/>
            </a:pPr>
            <a:endParaRPr lang="en-US" b="0" i="0" u="sng" dirty="0">
              <a:effectLst/>
              <a:latin typeface="Times New Roman" panose="02020603050405020304" pitchFamily="18" charset="0"/>
              <a:cs typeface="Times New Roman" panose="02020603050405020304" pitchFamily="18" charset="0"/>
            </a:endParaRPr>
          </a:p>
          <a:p>
            <a:pPr marL="0" indent="0">
              <a:buNone/>
            </a:pPr>
            <a:endParaRPr lang="en-US" sz="4000" b="1"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89584" y="8879"/>
            <a:ext cx="4619945" cy="6198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7373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0" y="70338"/>
            <a:ext cx="9144000" cy="6101861"/>
          </a:xfrm>
        </p:spPr>
        <p:txBody>
          <a:bodyPr>
            <a:noAutofit/>
          </a:bodyPr>
          <a:lstStyle/>
          <a:p>
            <a:pPr marL="0" indent="0">
              <a:buNone/>
            </a:pPr>
            <a:r>
              <a:rPr lang="en-IN" sz="4000" u="sng" dirty="0">
                <a:latin typeface="Times New Roman" panose="02020603050405020304" pitchFamily="18" charset="0"/>
                <a:cs typeface="Times New Roman" panose="02020603050405020304" pitchFamily="18" charset="0"/>
              </a:rPr>
              <a:t>Product Quality Assurance</a:t>
            </a:r>
          </a:p>
          <a:p>
            <a:pPr marL="0" indent="0">
              <a:buNone/>
            </a:pPr>
            <a:endParaRPr lang="en-US" sz="4000" i="0" u="sng" dirty="0">
              <a:effectLst/>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Definition:</a:t>
            </a:r>
            <a:r>
              <a:rPr lang="en-US" sz="2400" dirty="0">
                <a:latin typeface="Times New Roman" panose="02020603050405020304" pitchFamily="18" charset="0"/>
                <a:cs typeface="Times New Roman" panose="02020603050405020304" pitchFamily="18" charset="0"/>
              </a:rPr>
              <a:t> A systematic approach to ensuring that products meet customer requirements and expectations, with the goal of producing high-quality and reliable products.</a:t>
            </a:r>
          </a:p>
          <a:p>
            <a:pPr marL="0" indent="0">
              <a:buNone/>
            </a:pPr>
            <a:endParaRPr lang="en-US" sz="2400"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Importance: </a:t>
            </a:r>
            <a:r>
              <a:rPr lang="en-US" sz="2400" dirty="0">
                <a:latin typeface="Times New Roman" panose="02020603050405020304" pitchFamily="18" charset="0"/>
                <a:cs typeface="Times New Roman" panose="02020603050405020304" pitchFamily="18" charset="0"/>
              </a:rPr>
              <a:t>Helps to reduce defects and recalls, improves customer satisfaction, and protects the company's reputation.</a:t>
            </a:r>
          </a:p>
          <a:p>
            <a:pPr marL="0" indent="0">
              <a:buNone/>
            </a:pPr>
            <a:endParaRPr lang="en-US" sz="2400" b="1" dirty="0">
              <a:latin typeface="Times New Roman" panose="02020603050405020304" pitchFamily="18" charset="0"/>
              <a:cs typeface="Times New Roman" panose="02020603050405020304" pitchFamily="18"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39354" y="4138194"/>
            <a:ext cx="2004645" cy="20784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353194"/>
            <a:ext cx="2118946" cy="18190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01561" y="4477930"/>
            <a:ext cx="1740877" cy="15695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98320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tile tx="0" ty="0" sx="100000" sy="100000" flip="none" algn="tl"/>
        </a:blipFill>
        <a:effectLst/>
      </p:bgPr>
    </p:bg>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0" y="0"/>
            <a:ext cx="9143999" cy="6198578"/>
          </a:xfrm>
        </p:spPr>
        <p:txBody>
          <a:bodyPr numCol="2">
            <a:noAutofit/>
          </a:bodyPr>
          <a:lstStyle/>
          <a:p>
            <a:pPr marL="0" indent="0">
              <a:buNone/>
            </a:pPr>
            <a:r>
              <a:rPr lang="en-US" sz="4000" u="sng" dirty="0">
                <a:latin typeface="Times New Roman" panose="02020603050405020304" pitchFamily="18" charset="0"/>
                <a:cs typeface="Times New Roman" panose="02020603050405020304" pitchFamily="18" charset="0"/>
              </a:rPr>
              <a:t>Key Components of Product Quality Assurance</a:t>
            </a:r>
          </a:p>
          <a:p>
            <a:r>
              <a:rPr lang="en-US" sz="2000" b="1" dirty="0">
                <a:latin typeface="Times New Roman" panose="02020603050405020304" pitchFamily="18" charset="0"/>
                <a:cs typeface="Times New Roman" panose="02020603050405020304" pitchFamily="18" charset="0"/>
              </a:rPr>
              <a:t>Design and development: </a:t>
            </a:r>
            <a:r>
              <a:rPr lang="en-US" sz="2000" dirty="0">
                <a:latin typeface="Times New Roman" panose="02020603050405020304" pitchFamily="18" charset="0"/>
                <a:cs typeface="Times New Roman" panose="02020603050405020304" pitchFamily="18" charset="0"/>
              </a:rPr>
              <a:t>Ensuring that products are designed to meet customer needs and requirements, and that potential failure modes are identified and addressed.</a:t>
            </a:r>
          </a:p>
          <a:p>
            <a:r>
              <a:rPr lang="en-US" sz="2000" b="1" dirty="0">
                <a:latin typeface="Times New Roman" panose="02020603050405020304" pitchFamily="18" charset="0"/>
                <a:cs typeface="Times New Roman" panose="02020603050405020304" pitchFamily="18" charset="0"/>
              </a:rPr>
              <a:t>Manufacturing and production: </a:t>
            </a:r>
            <a:r>
              <a:rPr lang="en-US" sz="2000" dirty="0">
                <a:latin typeface="Times New Roman" panose="02020603050405020304" pitchFamily="18" charset="0"/>
                <a:cs typeface="Times New Roman" panose="02020603050405020304" pitchFamily="18" charset="0"/>
              </a:rPr>
              <a:t>Ensuring that products are manufactured consistently and to the required specifications, with appropriate testing and inspection.</a:t>
            </a:r>
          </a:p>
          <a:p>
            <a:r>
              <a:rPr lang="en-US" sz="2000" b="1" dirty="0">
                <a:latin typeface="Times New Roman" panose="02020603050405020304" pitchFamily="18" charset="0"/>
                <a:cs typeface="Times New Roman" panose="02020603050405020304" pitchFamily="18" charset="0"/>
              </a:rPr>
              <a:t>Inspection and testing: </a:t>
            </a:r>
            <a:r>
              <a:rPr lang="en-US" sz="2000" dirty="0">
                <a:latin typeface="Times New Roman" panose="02020603050405020304" pitchFamily="18" charset="0"/>
                <a:cs typeface="Times New Roman" panose="02020603050405020304" pitchFamily="18" charset="0"/>
              </a:rPr>
              <a:t>Performing inspections and tests to verify that products meet quality requirements.</a:t>
            </a:r>
          </a:p>
          <a:p>
            <a:r>
              <a:rPr lang="en-US" sz="2000" b="1" dirty="0">
                <a:latin typeface="Times New Roman" panose="02020603050405020304" pitchFamily="18" charset="0"/>
                <a:cs typeface="Times New Roman" panose="02020603050405020304" pitchFamily="18" charset="0"/>
              </a:rPr>
              <a:t>Customer feedback and complaints: </a:t>
            </a:r>
            <a:r>
              <a:rPr lang="en-US" sz="2000" dirty="0">
                <a:latin typeface="Times New Roman" panose="02020603050405020304" pitchFamily="18" charset="0"/>
                <a:cs typeface="Times New Roman" panose="02020603050405020304" pitchFamily="18" charset="0"/>
              </a:rPr>
              <a:t>Collecting and analyzing customer feedback and complaints to identify areas for </a:t>
            </a:r>
            <a:r>
              <a:rPr lang="en-US" sz="1800" dirty="0">
                <a:latin typeface="Times New Roman" panose="02020603050405020304" pitchFamily="18" charset="0"/>
                <a:cs typeface="Times New Roman" panose="02020603050405020304" pitchFamily="18" charset="0"/>
              </a:rPr>
              <a:t>improvement and prevent future problems.</a:t>
            </a:r>
          </a:p>
          <a:p>
            <a:pPr marL="0" indent="0" algn="just">
              <a:buNone/>
            </a:pPr>
            <a:endParaRPr lang="en-US" sz="1800" b="0" i="0" dirty="0">
              <a:effectLst/>
              <a:latin typeface="Times New Roman" panose="02020603050405020304" pitchFamily="18" charset="0"/>
              <a:cs typeface="Times New Roman" panose="02020603050405020304" pitchFamily="18" charset="0"/>
            </a:endParaRPr>
          </a:p>
        </p:txBody>
      </p:sp>
      <p:pic>
        <p:nvPicPr>
          <p:cNvPr id="4099" name="Picture 3" descr="C:\Users\premd\OneDrive\Desktop\Mani Surya\pdsp.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6830" y="0"/>
            <a:ext cx="4607167" cy="6180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2259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0" y="0"/>
            <a:ext cx="9143999" cy="6216162"/>
          </a:xfrm>
        </p:spPr>
        <p:txBody>
          <a:bodyPr/>
          <a:lstStyle/>
          <a:p>
            <a:pPr marL="0" indent="0">
              <a:buNone/>
            </a:pPr>
            <a:r>
              <a:rPr lang="en-US" sz="4000" u="sng" dirty="0">
                <a:latin typeface="Times New Roman" panose="02020603050405020304" pitchFamily="18" charset="0"/>
                <a:cs typeface="Times New Roman" panose="02020603050405020304" pitchFamily="18" charset="0"/>
              </a:rPr>
              <a:t>Quality Control vs. Quality Assurance</a:t>
            </a:r>
          </a:p>
          <a:p>
            <a:r>
              <a:rPr lang="en-US" sz="2000" b="1" dirty="0">
                <a:latin typeface="Times New Roman" panose="02020603050405020304" pitchFamily="18" charset="0"/>
                <a:cs typeface="Times New Roman" panose="02020603050405020304" pitchFamily="18" charset="0"/>
              </a:rPr>
              <a:t>Quality Control: </a:t>
            </a:r>
            <a:r>
              <a:rPr lang="en-US" sz="2000" dirty="0">
                <a:latin typeface="Times New Roman" panose="02020603050405020304" pitchFamily="18" charset="0"/>
                <a:cs typeface="Times New Roman" panose="02020603050405020304" pitchFamily="18" charset="0"/>
              </a:rPr>
              <a:t>A reactive approach to ensuring quality, focused on detecting and correcting defects before products are shipped to customers.</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Quality Assurance: </a:t>
            </a:r>
            <a:r>
              <a:rPr lang="en-US" sz="2000" dirty="0">
                <a:latin typeface="Times New Roman" panose="02020603050405020304" pitchFamily="18" charset="0"/>
                <a:cs typeface="Times New Roman" panose="02020603050405020304" pitchFamily="18" charset="0"/>
              </a:rPr>
              <a:t>A proactive approach to ensuring quality, focused on preventing defects and ensuring that processes and products meet customer requirements.</a:t>
            </a:r>
          </a:p>
          <a:p>
            <a:pPr marL="0" indent="0">
              <a:buNone/>
            </a:pPr>
            <a:endParaRPr lang="en-IN" u="sng" dirty="0">
              <a:latin typeface="Times New Roman" panose="02020603050405020304" pitchFamily="18" charset="0"/>
              <a:cs typeface="Times New Roman" panose="02020603050405020304" pitchFamily="18" charset="0"/>
            </a:endParaRPr>
          </a:p>
        </p:txBody>
      </p:sp>
      <p:graphicFrame>
        <p:nvGraphicFramePr>
          <p:cNvPr id="3" name="Table 2"/>
          <p:cNvGraphicFramePr>
            <a:graphicFrameLocks noGrp="1"/>
          </p:cNvGraphicFramePr>
          <p:nvPr>
            <p:extLst>
              <p:ext uri="{D42A27DB-BD31-4B8C-83A1-F6EECF244321}">
                <p14:modId xmlns:p14="http://schemas.microsoft.com/office/powerpoint/2010/main" val="3911495488"/>
              </p:ext>
            </p:extLst>
          </p:nvPr>
        </p:nvGraphicFramePr>
        <p:xfrm>
          <a:off x="184638" y="2769575"/>
          <a:ext cx="8405447" cy="3221307"/>
        </p:xfrm>
        <a:graphic>
          <a:graphicData uri="http://schemas.openxmlformats.org/drawingml/2006/table">
            <a:tbl>
              <a:tblPr firstRow="1" bandRow="1">
                <a:tableStyleId>{073A0DAA-6AF3-43AB-8588-CEC1D06C72B9}</a:tableStyleId>
              </a:tblPr>
              <a:tblGrid>
                <a:gridCol w="3998762">
                  <a:extLst>
                    <a:ext uri="{9D8B030D-6E8A-4147-A177-3AD203B41FA5}">
                      <a16:colId xmlns:a16="http://schemas.microsoft.com/office/drawing/2014/main" val="20000"/>
                    </a:ext>
                  </a:extLst>
                </a:gridCol>
                <a:gridCol w="4406685">
                  <a:extLst>
                    <a:ext uri="{9D8B030D-6E8A-4147-A177-3AD203B41FA5}">
                      <a16:colId xmlns:a16="http://schemas.microsoft.com/office/drawing/2014/main" val="20001"/>
                    </a:ext>
                  </a:extLst>
                </a:gridCol>
              </a:tblGrid>
              <a:tr h="381127">
                <a:tc>
                  <a:txBody>
                    <a:bodyPr/>
                    <a:lstStyle/>
                    <a:p>
                      <a:r>
                        <a:rPr lang="en-US" dirty="0"/>
                        <a:t>Quality</a:t>
                      </a:r>
                      <a:r>
                        <a:rPr lang="en-US" baseline="0" dirty="0"/>
                        <a:t> Assurance</a:t>
                      </a:r>
                      <a:endParaRPr lang="en-IN" dirty="0"/>
                    </a:p>
                  </a:txBody>
                  <a:tcPr/>
                </a:tc>
                <a:tc>
                  <a:txBody>
                    <a:bodyPr/>
                    <a:lstStyle/>
                    <a:p>
                      <a:r>
                        <a:rPr lang="en-US" dirty="0"/>
                        <a:t>Quality</a:t>
                      </a:r>
                      <a:r>
                        <a:rPr lang="en-US" baseline="0" dirty="0"/>
                        <a:t> Control</a:t>
                      </a:r>
                      <a:endParaRPr lang="en-IN" dirty="0"/>
                    </a:p>
                  </a:txBody>
                  <a:tcPr/>
                </a:tc>
                <a:extLst>
                  <a:ext uri="{0D108BD9-81ED-4DB2-BD59-A6C34878D82A}">
                    <a16:rowId xmlns:a16="http://schemas.microsoft.com/office/drawing/2014/main" val="10000"/>
                  </a:ext>
                </a:extLst>
              </a:tr>
              <a:tr h="381127">
                <a:tc>
                  <a:txBody>
                    <a:bodyPr/>
                    <a:lstStyle/>
                    <a:p>
                      <a:pPr marL="285750" indent="-285750">
                        <a:buFont typeface="Arial" panose="020B0604020202020204" pitchFamily="34" charset="0"/>
                        <a:buChar char="•"/>
                      </a:pPr>
                      <a:r>
                        <a:rPr lang="en-US" dirty="0"/>
                        <a:t>A managing</a:t>
                      </a:r>
                      <a:r>
                        <a:rPr lang="en-US" baseline="0" dirty="0"/>
                        <a:t> tool</a:t>
                      </a:r>
                      <a:endParaRPr lang="en-IN" dirty="0"/>
                    </a:p>
                  </a:txBody>
                  <a:tcPr/>
                </a:tc>
                <a:tc>
                  <a:txBody>
                    <a:bodyPr/>
                    <a:lstStyle/>
                    <a:p>
                      <a:pPr marL="285750" indent="-285750">
                        <a:buFont typeface="Arial" panose="020B0604020202020204" pitchFamily="34" charset="0"/>
                        <a:buChar char="•"/>
                      </a:pPr>
                      <a:r>
                        <a:rPr lang="en-US" dirty="0"/>
                        <a:t>A corrective</a:t>
                      </a:r>
                      <a:r>
                        <a:rPr lang="en-US" baseline="0" dirty="0"/>
                        <a:t> tool</a:t>
                      </a:r>
                      <a:endParaRPr lang="en-IN" dirty="0"/>
                    </a:p>
                  </a:txBody>
                  <a:tcPr/>
                </a:tc>
                <a:extLst>
                  <a:ext uri="{0D108BD9-81ED-4DB2-BD59-A6C34878D82A}">
                    <a16:rowId xmlns:a16="http://schemas.microsoft.com/office/drawing/2014/main" val="10001"/>
                  </a:ext>
                </a:extLst>
              </a:tr>
              <a:tr h="381127">
                <a:tc>
                  <a:txBody>
                    <a:bodyPr/>
                    <a:lstStyle/>
                    <a:p>
                      <a:pPr marL="285750" indent="-285750">
                        <a:buFont typeface="Arial" panose="020B0604020202020204" pitchFamily="34" charset="0"/>
                        <a:buChar char="•"/>
                      </a:pPr>
                      <a:r>
                        <a:rPr lang="en-US" dirty="0"/>
                        <a:t>Process-oriented</a:t>
                      </a:r>
                      <a:endParaRPr lang="en-IN" dirty="0"/>
                    </a:p>
                  </a:txBody>
                  <a:tcPr/>
                </a:tc>
                <a:tc>
                  <a:txBody>
                    <a:bodyPr/>
                    <a:lstStyle/>
                    <a:p>
                      <a:pPr marL="285750" indent="-285750">
                        <a:buFont typeface="Arial" panose="020B0604020202020204" pitchFamily="34" charset="0"/>
                        <a:buChar char="•"/>
                      </a:pPr>
                      <a:r>
                        <a:rPr lang="en-US" dirty="0"/>
                        <a:t>Product-oriented</a:t>
                      </a:r>
                      <a:endParaRPr lang="en-IN" dirty="0"/>
                    </a:p>
                  </a:txBody>
                  <a:tcPr/>
                </a:tc>
                <a:extLst>
                  <a:ext uri="{0D108BD9-81ED-4DB2-BD59-A6C34878D82A}">
                    <a16:rowId xmlns:a16="http://schemas.microsoft.com/office/drawing/2014/main" val="10002"/>
                  </a:ext>
                </a:extLst>
              </a:tr>
              <a:tr h="381127">
                <a:tc>
                  <a:txBody>
                    <a:bodyPr/>
                    <a:lstStyle/>
                    <a:p>
                      <a:pPr marL="285750" indent="-285750">
                        <a:buFont typeface="Arial" panose="020B0604020202020204" pitchFamily="34" charset="0"/>
                        <a:buChar char="•"/>
                      </a:pPr>
                      <a:r>
                        <a:rPr lang="en-US" dirty="0"/>
                        <a:t>Proactive strategy</a:t>
                      </a:r>
                      <a:endParaRPr lang="en-IN" dirty="0"/>
                    </a:p>
                  </a:txBody>
                  <a:tcPr/>
                </a:tc>
                <a:tc>
                  <a:txBody>
                    <a:bodyPr/>
                    <a:lstStyle/>
                    <a:p>
                      <a:pPr marL="285750" indent="-285750">
                        <a:buFont typeface="Arial" panose="020B0604020202020204" pitchFamily="34" charset="0"/>
                        <a:buChar char="•"/>
                      </a:pPr>
                      <a:r>
                        <a:rPr lang="en-US" dirty="0"/>
                        <a:t>Reactive strategy</a:t>
                      </a:r>
                      <a:endParaRPr lang="en-IN" dirty="0"/>
                    </a:p>
                  </a:txBody>
                  <a:tcPr/>
                </a:tc>
                <a:extLst>
                  <a:ext uri="{0D108BD9-81ED-4DB2-BD59-A6C34878D82A}">
                    <a16:rowId xmlns:a16="http://schemas.microsoft.com/office/drawing/2014/main" val="10003"/>
                  </a:ext>
                </a:extLst>
              </a:tr>
              <a:tr h="381127">
                <a:tc>
                  <a:txBody>
                    <a:bodyPr/>
                    <a:lstStyle/>
                    <a:p>
                      <a:pPr marL="285750" indent="-285750">
                        <a:buFont typeface="Arial" panose="020B0604020202020204" pitchFamily="34" charset="0"/>
                        <a:buChar char="•"/>
                      </a:pPr>
                      <a:r>
                        <a:rPr lang="en-US" dirty="0"/>
                        <a:t>Prevention</a:t>
                      </a:r>
                      <a:r>
                        <a:rPr lang="en-US" baseline="0" dirty="0"/>
                        <a:t> of defects</a:t>
                      </a:r>
                      <a:endParaRPr lang="en-IN" dirty="0"/>
                    </a:p>
                  </a:txBody>
                  <a:tcPr/>
                </a:tc>
                <a:tc>
                  <a:txBody>
                    <a:bodyPr/>
                    <a:lstStyle/>
                    <a:p>
                      <a:pPr marL="285750" indent="-285750">
                        <a:buFont typeface="Arial" panose="020B0604020202020204" pitchFamily="34" charset="0"/>
                        <a:buChar char="•"/>
                      </a:pPr>
                      <a:r>
                        <a:rPr lang="en-US" dirty="0"/>
                        <a:t>Detection</a:t>
                      </a:r>
                      <a:r>
                        <a:rPr lang="en-US" baseline="0" dirty="0"/>
                        <a:t> of defects</a:t>
                      </a:r>
                      <a:endParaRPr lang="en-IN" dirty="0"/>
                    </a:p>
                  </a:txBody>
                  <a:tcPr/>
                </a:tc>
                <a:extLst>
                  <a:ext uri="{0D108BD9-81ED-4DB2-BD59-A6C34878D82A}">
                    <a16:rowId xmlns:a16="http://schemas.microsoft.com/office/drawing/2014/main" val="10004"/>
                  </a:ext>
                </a:extLst>
              </a:tr>
              <a:tr h="657836">
                <a:tc>
                  <a:txBody>
                    <a:bodyPr/>
                    <a:lstStyle/>
                    <a:p>
                      <a:pPr marL="285750" indent="-285750">
                        <a:buFont typeface="Arial" panose="020B0604020202020204" pitchFamily="34" charset="0"/>
                        <a:buChar char="•"/>
                      </a:pPr>
                      <a:r>
                        <a:rPr lang="en-US" dirty="0"/>
                        <a:t>Everyone’s responsibility</a:t>
                      </a:r>
                      <a:endParaRPr lang="en-IN" dirty="0"/>
                    </a:p>
                  </a:txBody>
                  <a:tcPr/>
                </a:tc>
                <a:tc>
                  <a:txBody>
                    <a:bodyPr/>
                    <a:lstStyle/>
                    <a:p>
                      <a:pPr marL="285750" indent="-285750">
                        <a:buFont typeface="Arial" panose="020B0604020202020204" pitchFamily="34" charset="0"/>
                        <a:buChar char="•"/>
                      </a:pPr>
                      <a:r>
                        <a:rPr lang="en-US" dirty="0"/>
                        <a:t>Testing team’s responsibility</a:t>
                      </a:r>
                      <a:r>
                        <a:rPr lang="en-US" baseline="0" dirty="0"/>
                        <a:t> </a:t>
                      </a:r>
                      <a:endParaRPr lang="en-IN" dirty="0"/>
                    </a:p>
                  </a:txBody>
                  <a:tcPr/>
                </a:tc>
                <a:extLst>
                  <a:ext uri="{0D108BD9-81ED-4DB2-BD59-A6C34878D82A}">
                    <a16:rowId xmlns:a16="http://schemas.microsoft.com/office/drawing/2014/main" val="10005"/>
                  </a:ext>
                </a:extLst>
              </a:tr>
              <a:tr h="657836">
                <a:tc>
                  <a:txBody>
                    <a:bodyPr/>
                    <a:lstStyle/>
                    <a:p>
                      <a:pPr marL="285750" indent="-285750">
                        <a:buFont typeface="Arial" panose="020B0604020202020204" pitchFamily="34" charset="0"/>
                        <a:buChar char="•"/>
                      </a:pPr>
                      <a:r>
                        <a:rPr lang="en-US" dirty="0"/>
                        <a:t>Performed</a:t>
                      </a:r>
                      <a:r>
                        <a:rPr lang="en-US" baseline="0" dirty="0"/>
                        <a:t> in parallel with a project</a:t>
                      </a:r>
                      <a:endParaRPr lang="en-IN" dirty="0"/>
                    </a:p>
                  </a:txBody>
                  <a:tcPr/>
                </a:tc>
                <a:tc>
                  <a:txBody>
                    <a:bodyPr/>
                    <a:lstStyle/>
                    <a:p>
                      <a:pPr marL="285750" indent="-285750">
                        <a:buFont typeface="Arial" panose="020B0604020202020204" pitchFamily="34" charset="0"/>
                        <a:buChar char="•"/>
                      </a:pPr>
                      <a:r>
                        <a:rPr lang="en-US" dirty="0"/>
                        <a:t>Performed</a:t>
                      </a:r>
                      <a:r>
                        <a:rPr lang="en-US" baseline="0" dirty="0"/>
                        <a:t> after the final product is ready</a:t>
                      </a:r>
                      <a:endParaRPr lang="en-IN" dirty="0"/>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783348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0" y="0"/>
            <a:ext cx="9143999" cy="6189785"/>
          </a:xfrm>
        </p:spPr>
        <p:txBody>
          <a:bodyPr>
            <a:normAutofit/>
          </a:bodyPr>
          <a:lstStyle/>
          <a:p>
            <a:pPr marL="0" indent="0">
              <a:buNone/>
            </a:pPr>
            <a:r>
              <a:rPr lang="en-US" sz="4000" u="sng" dirty="0">
                <a:latin typeface="Times New Roman" panose="02020603050405020304" pitchFamily="18" charset="0"/>
                <a:cs typeface="Times New Roman" panose="02020603050405020304" pitchFamily="18" charset="0"/>
              </a:rPr>
              <a:t>Tools and Techniques for Process and Product Quality Assurance</a:t>
            </a:r>
          </a:p>
          <a:p>
            <a:pPr marL="0" indent="0">
              <a:buNone/>
            </a:pPr>
            <a:endParaRPr lang="en-US" sz="800" u="sng"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Statistical Process Control (SPC): </a:t>
            </a:r>
            <a:r>
              <a:rPr lang="en-US" sz="2000" dirty="0">
                <a:latin typeface="Times New Roman" panose="02020603050405020304" pitchFamily="18" charset="0"/>
                <a:cs typeface="Times New Roman" panose="02020603050405020304" pitchFamily="18" charset="0"/>
              </a:rPr>
              <a:t>Using statistical methods to monitor and control process variables.</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Failure Mode and Effects Analysis (FMEA): </a:t>
            </a:r>
            <a:r>
              <a:rPr lang="en-US" sz="2000" dirty="0">
                <a:latin typeface="Times New Roman" panose="02020603050405020304" pitchFamily="18" charset="0"/>
                <a:cs typeface="Times New Roman" panose="02020603050405020304" pitchFamily="18" charset="0"/>
              </a:rPr>
              <a:t>Identifying potential failure modes and their effects, and taking action to prevent or mitigate them.</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Six Sigma: </a:t>
            </a:r>
            <a:r>
              <a:rPr lang="en-US" sz="2000" dirty="0">
                <a:latin typeface="Times New Roman" panose="02020603050405020304" pitchFamily="18" charset="0"/>
                <a:cs typeface="Times New Roman" panose="02020603050405020304" pitchFamily="18" charset="0"/>
              </a:rPr>
              <a:t>A data-driven approach to reducing defects and improving quality.</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Lean Manufacturing: </a:t>
            </a:r>
            <a:r>
              <a:rPr lang="en-US" sz="2000" dirty="0">
                <a:latin typeface="Times New Roman" panose="02020603050405020304" pitchFamily="18" charset="0"/>
                <a:cs typeface="Times New Roman" panose="02020603050405020304" pitchFamily="18" charset="0"/>
              </a:rPr>
              <a:t>A system for reducing waste and increasing efficiency.</a:t>
            </a:r>
          </a:p>
          <a:p>
            <a:pPr marL="0" indent="0">
              <a:buNone/>
            </a:pPr>
            <a:endParaRPr lang="en-US" sz="2000" dirty="0">
              <a:latin typeface="Times New Roman" panose="02020603050405020304" pitchFamily="18" charset="0"/>
              <a:cs typeface="Times New Roman" panose="02020603050405020304" pitchFamily="18" charset="0"/>
            </a:endParaRPr>
          </a:p>
          <a:p>
            <a:r>
              <a:rPr lang="en-US" sz="2000" b="1" dirty="0">
                <a:latin typeface="Times New Roman" panose="02020603050405020304" pitchFamily="18" charset="0"/>
                <a:cs typeface="Times New Roman" panose="02020603050405020304" pitchFamily="18" charset="0"/>
              </a:rPr>
              <a:t>Total Quality Management (TQM): </a:t>
            </a:r>
            <a:r>
              <a:rPr lang="en-US" sz="2000" dirty="0">
                <a:latin typeface="Times New Roman" panose="02020603050405020304" pitchFamily="18" charset="0"/>
                <a:cs typeface="Times New Roman" panose="02020603050405020304" pitchFamily="18" charset="0"/>
              </a:rPr>
              <a:t>A holistic approach to quality that involves all employees and focuses on continuous improvement.</a:t>
            </a:r>
          </a:p>
          <a:p>
            <a:pPr marL="0" indent="0">
              <a:buNone/>
            </a:pPr>
            <a:endParaRPr lang="en-US" u="sng"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5186932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sz="2400" dirty="0" smtClean="0">
            <a:solidFill>
              <a:srgbClr val="139A29"/>
            </a:solidFill>
            <a:latin typeface="Arial"/>
            <a:cs typeface="Arial"/>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Essential.thmx</Template>
  <TotalTime>1729</TotalTime>
  <Words>1222</Words>
  <Application>Microsoft Macintosh PowerPoint</Application>
  <PresentationFormat>Letter Paper (8.5x11 in)</PresentationFormat>
  <Paragraphs>101</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North Texas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Kommula, Manish Teja Reddy</dc:creator>
  <cp:lastModifiedBy>Koppula, Ruchitha Elena</cp:lastModifiedBy>
  <cp:revision>96</cp:revision>
  <cp:lastPrinted>2016-06-30T15:44:07Z</cp:lastPrinted>
  <dcterms:created xsi:type="dcterms:W3CDTF">2010-11-22T21:44:58Z</dcterms:created>
  <dcterms:modified xsi:type="dcterms:W3CDTF">2023-04-28T23:14:34Z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NewReviewCycle">
    <vt:lpwstr/>
  </property>
</Properties>
</file>

<file path=docProps/thumbnail.jpeg>
</file>